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0"/>
  </p:notesMasterIdLst>
  <p:sldIdLst>
    <p:sldId id="256" r:id="rId2"/>
    <p:sldId id="257" r:id="rId3"/>
    <p:sldId id="280" r:id="rId4"/>
    <p:sldId id="258" r:id="rId5"/>
    <p:sldId id="281" r:id="rId6"/>
    <p:sldId id="282" r:id="rId7"/>
    <p:sldId id="284" r:id="rId8"/>
    <p:sldId id="285" r:id="rId9"/>
    <p:sldId id="286" r:id="rId10"/>
    <p:sldId id="287" r:id="rId11"/>
    <p:sldId id="288" r:id="rId12"/>
    <p:sldId id="289" r:id="rId13"/>
    <p:sldId id="283" r:id="rId14"/>
    <p:sldId id="290" r:id="rId15"/>
    <p:sldId id="292" r:id="rId16"/>
    <p:sldId id="295" r:id="rId17"/>
    <p:sldId id="294" r:id="rId18"/>
    <p:sldId id="296" r:id="rId19"/>
    <p:sldId id="297" r:id="rId20"/>
    <p:sldId id="298" r:id="rId21"/>
    <p:sldId id="307" r:id="rId22"/>
    <p:sldId id="299" r:id="rId23"/>
    <p:sldId id="300" r:id="rId24"/>
    <p:sldId id="303" r:id="rId25"/>
    <p:sldId id="301" r:id="rId26"/>
    <p:sldId id="302" r:id="rId27"/>
    <p:sldId id="305" r:id="rId28"/>
    <p:sldId id="306" r:id="rId29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1"/>
    <p:restoredTop sz="94626"/>
  </p:normalViewPr>
  <p:slideViewPr>
    <p:cSldViewPr snapToGrid="0" snapToObjects="1">
      <p:cViewPr varScale="1">
        <p:scale>
          <a:sx n="60" d="100"/>
          <a:sy n="60" d="100"/>
        </p:scale>
        <p:origin x="10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6140" y="1505092"/>
            <a:ext cx="19222032" cy="6876908"/>
          </a:xfrm>
          <a:prstGeom prst="rect">
            <a:avLst/>
          </a:prstGeom>
        </p:spPr>
        <p:txBody>
          <a:bodyPr anchor="t" anchorCtr="0"/>
          <a:lstStyle>
            <a:lvl1pPr>
              <a:defRPr sz="1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AB164B-0894-B142-A83D-CC15DEBB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2587661" y="11255828"/>
            <a:ext cx="1142914" cy="181827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AA1506-7899-5843-A44E-BB8E80613307}"/>
              </a:ext>
            </a:extLst>
          </p:cNvPr>
          <p:cNvSpPr/>
          <p:nvPr/>
        </p:nvSpPr>
        <p:spPr>
          <a:xfrm>
            <a:off x="1" y="0"/>
            <a:ext cx="217714" cy="13716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5665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012" y="9753574"/>
            <a:ext cx="19140388" cy="113347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86009" y="1524000"/>
            <a:ext cx="19140390" cy="7281332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6011" y="10887050"/>
            <a:ext cx="19140386" cy="987424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6D643-3D40-A544-BA11-C5702B803186}"/>
              </a:ext>
            </a:extLst>
          </p:cNvPr>
          <p:cNvCxnSpPr>
            <a:cxnSpLocks/>
          </p:cNvCxnSpPr>
          <p:nvPr/>
        </p:nvCxnSpPr>
        <p:spPr>
          <a:xfrm>
            <a:off x="1586010" y="9632416"/>
            <a:ext cx="19140388" cy="0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79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96" y="1785255"/>
            <a:ext cx="15440036" cy="6572250"/>
          </a:xfrm>
          <a:prstGeom prst="rect">
            <a:avLst/>
          </a:prstGeom>
        </p:spPr>
        <p:txBody>
          <a:bodyPr/>
          <a:lstStyle>
            <a:lvl1pPr>
              <a:defRPr sz="9600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578545" y="8803823"/>
            <a:ext cx="14559298" cy="99749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36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marL="0" lvl="0" indent="0">
              <a:buNone/>
            </a:pPr>
            <a:r>
              <a:rPr lang="en-US" dirty="0"/>
              <a:t>- QUOTE AUTHOR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2320" y="832163"/>
            <a:ext cx="160382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44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53410" y="6863261"/>
            <a:ext cx="160382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4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20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9280" y="2468879"/>
            <a:ext cx="15440036" cy="1656082"/>
          </a:xfrm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302B9C-2E99-DD43-B6BC-73FCC0BAA5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9280" y="4787264"/>
            <a:ext cx="15440036" cy="4722496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177E7E-7C5D-534C-BCB5-67E15CA69734}"/>
              </a:ext>
            </a:extLst>
          </p:cNvPr>
          <p:cNvSpPr/>
          <p:nvPr/>
        </p:nvSpPr>
        <p:spPr>
          <a:xfrm>
            <a:off x="1389281" y="9936480"/>
            <a:ext cx="9344034" cy="13004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400" dirty="0"/>
              <a:t>CALL OUT or CALL TO ACTION can go here</a:t>
            </a:r>
          </a:p>
        </p:txBody>
      </p:sp>
    </p:spTree>
    <p:extLst>
      <p:ext uri="{BB962C8B-B14F-4D97-AF65-F5344CB8AC3E}">
        <p14:creationId xmlns:p14="http://schemas.microsoft.com/office/powerpoint/2010/main" val="878477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974" y="5924550"/>
            <a:ext cx="5893732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291006" y="7296150"/>
            <a:ext cx="5854700" cy="476250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53399" y="5924550"/>
            <a:ext cx="5872482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7732292" y="7296150"/>
            <a:ext cx="5893588" cy="476250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35481" y="5924550"/>
            <a:ext cx="586422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4235481" y="7296150"/>
            <a:ext cx="5864226" cy="476250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7438364" y="6229350"/>
            <a:ext cx="0" cy="58293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3910534" y="6229350"/>
            <a:ext cx="0" cy="58293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851FE1CA-4C16-AD45-BD54-500EEF78CC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873" y="676837"/>
            <a:ext cx="19321834" cy="197111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525150-06D1-F64E-A049-783F7E29F5F6}"/>
              </a:ext>
            </a:extLst>
          </p:cNvPr>
          <p:cNvSpPr/>
          <p:nvPr/>
        </p:nvSpPr>
        <p:spPr>
          <a:xfrm>
            <a:off x="1442475" y="3267075"/>
            <a:ext cx="2533650" cy="253365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E72322-60BD-2643-8938-E19617DB5104}"/>
              </a:ext>
            </a:extLst>
          </p:cNvPr>
          <p:cNvSpPr/>
          <p:nvPr/>
        </p:nvSpPr>
        <p:spPr>
          <a:xfrm>
            <a:off x="7943899" y="3267075"/>
            <a:ext cx="2533650" cy="253365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C76404-DA09-8443-9D3C-1696077594EF}"/>
              </a:ext>
            </a:extLst>
          </p:cNvPr>
          <p:cNvSpPr/>
          <p:nvPr/>
        </p:nvSpPr>
        <p:spPr>
          <a:xfrm>
            <a:off x="14425981" y="3267075"/>
            <a:ext cx="2533650" cy="253365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/>
          </a:p>
        </p:txBody>
      </p:sp>
    </p:spTree>
    <p:extLst>
      <p:ext uri="{BB962C8B-B14F-4D97-AF65-F5344CB8AC3E}">
        <p14:creationId xmlns:p14="http://schemas.microsoft.com/office/powerpoint/2010/main" val="2140229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4926" y="7282698"/>
            <a:ext cx="5880100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04926" y="3638550"/>
            <a:ext cx="5880100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04926" y="8435223"/>
            <a:ext cx="5880100" cy="297573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8751" y="7282698"/>
            <a:ext cx="5861050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7778749" y="3638550"/>
            <a:ext cx="5861050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7776044" y="8435221"/>
            <a:ext cx="5868812" cy="297573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4249401" y="7282698"/>
            <a:ext cx="586422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4249399" y="3638550"/>
            <a:ext cx="5864226" cy="3048000"/>
          </a:xfrm>
          <a:prstGeom prst="roundRect">
            <a:avLst>
              <a:gd name="adj" fmla="val 1858"/>
            </a:avLst>
          </a:prstGeom>
          <a:solidFill>
            <a:schemeClr val="tx1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4249151" y="8435217"/>
            <a:ext cx="5871994" cy="297573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452284" y="3486150"/>
            <a:ext cx="0" cy="7924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924454" y="3486150"/>
            <a:ext cx="0" cy="793376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F638FCE4-00A7-BB4E-98EC-AB681132F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873" y="676837"/>
            <a:ext cx="19321834" cy="197111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85892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1992" y="5174008"/>
            <a:ext cx="17651316" cy="3367984"/>
          </a:xfrm>
          <a:prstGeom prst="rect">
            <a:avLst/>
          </a:prstGeom>
        </p:spPr>
        <p:txBody>
          <a:bodyPr anchor="t" anchorCtr="0"/>
          <a:lstStyle>
            <a:lvl1pPr algn="ctr">
              <a:defRPr sz="19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0887733" y="9137318"/>
            <a:ext cx="2499834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502509-4FE6-E24C-AA96-C740FC421C24}"/>
              </a:ext>
            </a:extLst>
          </p:cNvPr>
          <p:cNvSpPr/>
          <p:nvPr/>
        </p:nvSpPr>
        <p:spPr>
          <a:xfrm>
            <a:off x="11475562" y="0"/>
            <a:ext cx="13716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1010D-DEFC-A24B-9C13-2017C9E2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035" y="960300"/>
            <a:ext cx="832654" cy="10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52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141532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26144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1992" y="4076396"/>
            <a:ext cx="17651316" cy="5239096"/>
          </a:xfrm>
          <a:prstGeom prst="rect">
            <a:avLst/>
          </a:prstGeom>
        </p:spPr>
        <p:txBody>
          <a:bodyPr anchor="t" anchorCtr="0"/>
          <a:lstStyle>
            <a:lvl1pPr algn="ctr">
              <a:defRPr sz="1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1992" y="10123540"/>
            <a:ext cx="17651316" cy="1292780"/>
          </a:xfrm>
        </p:spPr>
        <p:txBody>
          <a:bodyPr anchor="t"/>
          <a:lstStyle>
            <a:lvl1pPr marL="0" indent="0" algn="ctr">
              <a:buNone/>
              <a:defRPr cap="none" baseline="0">
                <a:solidFill>
                  <a:schemeClr val="bg1"/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AB3F4A-6E4A-9441-A32E-6DB59118411A}"/>
              </a:ext>
            </a:extLst>
          </p:cNvPr>
          <p:cNvCxnSpPr>
            <a:cxnSpLocks/>
          </p:cNvCxnSpPr>
          <p:nvPr/>
        </p:nvCxnSpPr>
        <p:spPr>
          <a:xfrm>
            <a:off x="10887733" y="9386972"/>
            <a:ext cx="2499834" cy="0"/>
          </a:xfrm>
          <a:prstGeom prst="line">
            <a:avLst/>
          </a:prstGeom>
          <a:ln w="50800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BE9B87-5D1F-E94B-B539-EC11664BD536}"/>
              </a:ext>
            </a:extLst>
          </p:cNvPr>
          <p:cNvSpPr/>
          <p:nvPr/>
        </p:nvSpPr>
        <p:spPr>
          <a:xfrm>
            <a:off x="11475562" y="0"/>
            <a:ext cx="13716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A907F-9252-0B49-807C-E526EE69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5035" y="960300"/>
            <a:ext cx="832654" cy="10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0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7873" y="676837"/>
            <a:ext cx="19321834" cy="1971114"/>
          </a:xfrm>
          <a:prstGeom prst="rect">
            <a:avLst/>
          </a:prstGeom>
        </p:spPr>
        <p:txBody>
          <a:bodyPr/>
          <a:lstStyle>
            <a:lvl1pPr>
              <a:defRPr spc="600"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871" y="3181351"/>
            <a:ext cx="19321834" cy="8390962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873" y="3206751"/>
            <a:ext cx="8792678" cy="839152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80235" y="3197785"/>
            <a:ext cx="8792682" cy="840049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FE8E80-A07B-124F-8B4E-82E6530F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873" y="676837"/>
            <a:ext cx="19321834" cy="1971114"/>
          </a:xfrm>
          <a:prstGeom prst="rect">
            <a:avLst/>
          </a:prstGeom>
        </p:spPr>
        <p:txBody>
          <a:bodyPr/>
          <a:lstStyle>
            <a:lvl1pPr>
              <a:defRPr spc="600"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0752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77874" y="3183456"/>
            <a:ext cx="879267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873" y="4402656"/>
            <a:ext cx="8792678" cy="748347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880239" y="3183456"/>
            <a:ext cx="8792678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dirty="0"/>
              <a:t>COLUMN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880239" y="4402656"/>
            <a:ext cx="8792678" cy="748347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995212-60D7-124F-84AF-E046C3435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873" y="676837"/>
            <a:ext cx="19321834" cy="197111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56312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E1E285-0B80-5340-9ABB-2C68583FF3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873" y="676837"/>
            <a:ext cx="19321834" cy="197111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749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1" y="0"/>
            <a:ext cx="24383998" cy="13716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>
              <a:solidFill>
                <a:schemeClr val="accent4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480ECF-DB9F-8D4C-8BFC-CA6818AE36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47851" y="8115301"/>
            <a:ext cx="15068550" cy="21907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1" y="3953437"/>
            <a:ext cx="15068550" cy="3685614"/>
          </a:xfrm>
          <a:prstGeom prst="rect">
            <a:avLst/>
          </a:prstGeom>
        </p:spPr>
        <p:txBody>
          <a:bodyPr/>
          <a:lstStyle>
            <a:lvl1pPr>
              <a:defRPr sz="120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779" y="12020186"/>
            <a:ext cx="832654" cy="10521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217714" cy="1371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7919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FB98250-ACD1-DE4E-85CA-777ABF48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0101942" cy="13716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A91DCF-34C5-524F-89F9-D8A7D493EE35}"/>
              </a:ext>
            </a:extLst>
          </p:cNvPr>
          <p:cNvSpPr/>
          <p:nvPr/>
        </p:nvSpPr>
        <p:spPr>
          <a:xfrm>
            <a:off x="2" y="0"/>
            <a:ext cx="10101940" cy="13716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00">
              <a:solidFill>
                <a:schemeClr val="accent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7332C8-FE29-2A4E-A971-D3E4D2F7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284" y="3561551"/>
            <a:ext cx="7639376" cy="6192050"/>
          </a:xfrm>
          <a:prstGeom prst="rect">
            <a:avLst/>
          </a:prstGeom>
        </p:spPr>
        <p:txBody>
          <a:bodyPr/>
          <a:lstStyle>
            <a:lvl1pPr>
              <a:defRPr sz="120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B540FE-A883-F741-BDFA-057D19B4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779" y="12020186"/>
            <a:ext cx="832654" cy="10521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0F2C8-36F6-4049-9F37-A002CD794776}"/>
              </a:ext>
            </a:extLst>
          </p:cNvPr>
          <p:cNvSpPr/>
          <p:nvPr/>
        </p:nvSpPr>
        <p:spPr>
          <a:xfrm>
            <a:off x="1" y="0"/>
            <a:ext cx="217714" cy="1371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EEFB20-F346-D34C-AE92-D02D17441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040512" y="3561551"/>
            <a:ext cx="6616116" cy="619205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0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470" y="2419350"/>
            <a:ext cx="6802128" cy="2895600"/>
          </a:xfrm>
          <a:prstGeom prst="rect">
            <a:avLst/>
          </a:prstGeom>
        </p:spPr>
        <p:txBody>
          <a:bodyPr anchor="b"/>
          <a:lstStyle>
            <a:lvl1pPr algn="l">
              <a:defRPr sz="4800" b="0" spc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7471" y="5782311"/>
            <a:ext cx="6802126" cy="579119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BE4C0-C38D-A94F-B0EA-B36306C08151}"/>
              </a:ext>
            </a:extLst>
          </p:cNvPr>
          <p:cNvCxnSpPr>
            <a:cxnSpLocks/>
          </p:cNvCxnSpPr>
          <p:nvPr/>
        </p:nvCxnSpPr>
        <p:spPr>
          <a:xfrm>
            <a:off x="8877300" y="2175003"/>
            <a:ext cx="0" cy="9684258"/>
          </a:xfrm>
          <a:prstGeom prst="line">
            <a:avLst/>
          </a:prstGeom>
          <a:ln w="19050" cap="sq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C3E5EE-E7CA-F846-9999-2A39DDEC221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9425003" y="2419350"/>
            <a:ext cx="12196746" cy="9154160"/>
          </a:xfrm>
          <a:prstGeom prst="roundRect">
            <a:avLst>
              <a:gd name="adj" fmla="val 1858"/>
            </a:avLst>
          </a:prstGeom>
          <a:solidFill>
            <a:schemeClr val="tx2">
              <a:alpha val="25000"/>
            </a:scheme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100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17211756" y="12192000"/>
            <a:ext cx="1987468" cy="1524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0"/>
            <a:ext cx="217714" cy="1371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2223" y="905436"/>
            <a:ext cx="18809446" cy="2801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6625" y="4105837"/>
            <a:ext cx="17893082" cy="8390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1D9D96-DEE1-8844-9F8C-58215BC7B638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5000"/>
          </a:blip>
          <a:stretch>
            <a:fillRect/>
          </a:stretch>
        </p:blipFill>
        <p:spPr>
          <a:xfrm>
            <a:off x="22554520" y="11723908"/>
            <a:ext cx="947604" cy="119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8400" b="0" i="0" kern="1200" spc="6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40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2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5pPr>
      <a:lvl6pPr marL="5012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hyperlink" Target="https://github.com/google/styleguide/blob/gh-pages/pyguide.md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hyperlink" Target="https://www.nasa.gov/feature/when-the-computer-wore-a-skirt-langley-s-computers-1935-1970" TargetMode="External"/><Relationship Id="rId4" Type="http://schemas.openxmlformats.org/officeDocument/2006/relationships/hyperlink" Target="https://www.python.org/dev/peps/pep-0257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PyCQA/pylint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PyCQA/pylint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en.wikipedia.org/wiki/Code_review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commons.wikimedia.org/wiki/File:Graphophone1901.jpg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-contrib-nbextensions.readthedocs.io/en/latest/index.html" TargetMode="External"/><Relationship Id="rId2" Type="http://schemas.openxmlformats.org/officeDocument/2006/relationships/hyperlink" Target="https://github.com/alexandercbooth/nblin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hyperlink" Target="https://www.nasa.gov/feature/when-the-computer-wore-a-skirt-langley-s-computers-1935-197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www.nasa.gov/feature/when-the-computer-wore-a-skirt-langley-s-computers-1935-1970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eb.archive.org/web/20181029202732/https:/www.rosettacode.org/wiki/Prime_decomposition#Python:_Using_floating_point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oftware craftsmanshi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Write good code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6E679F-4184-5C48-86E7-D71AEA38F4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ultimate goal of all Data Science is </a:t>
            </a:r>
            <a:r>
              <a:rPr lang="en-US" b="1" dirty="0"/>
              <a:t>communication</a:t>
            </a:r>
            <a:r>
              <a:rPr lang="en-US" dirty="0"/>
              <a:t>.</a:t>
            </a:r>
          </a:p>
          <a:p>
            <a:r>
              <a:rPr lang="en-US" dirty="0"/>
              <a:t>Between </a:t>
            </a:r>
          </a:p>
          <a:p>
            <a:pPr lvl="1"/>
            <a:r>
              <a:rPr lang="en-US" dirty="0"/>
              <a:t>You and the engineers who will deploy and maintain your models.</a:t>
            </a:r>
          </a:p>
          <a:p>
            <a:pPr lvl="1"/>
            <a:r>
              <a:rPr lang="en-US" dirty="0"/>
              <a:t>You and other Data Scientists who will interact with and maintain your code.</a:t>
            </a:r>
          </a:p>
          <a:p>
            <a:pPr lvl="1"/>
            <a:r>
              <a:rPr lang="en-US" dirty="0"/>
              <a:t>You and your bosses/company leadership/whomever you will communicate results to.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0F534C-26EB-AB4A-8AC9-E4A995CF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34849-6A55-8E42-A46C-940FF16A7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92000" y="5048584"/>
            <a:ext cx="11099137" cy="47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4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6E679F-4184-5C48-86E7-D71AEA38F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873" y="3206751"/>
            <a:ext cx="8792678" cy="9832412"/>
          </a:xfrm>
        </p:spPr>
        <p:txBody>
          <a:bodyPr/>
          <a:lstStyle/>
          <a:p>
            <a:r>
              <a:rPr lang="en-US" dirty="0"/>
              <a:t>The ultimate goal of all Data Science is </a:t>
            </a:r>
            <a:r>
              <a:rPr lang="en-US" b="1" dirty="0"/>
              <a:t>communication</a:t>
            </a:r>
            <a:r>
              <a:rPr lang="en-US" dirty="0"/>
              <a:t>.</a:t>
            </a:r>
          </a:p>
          <a:p>
            <a:r>
              <a:rPr lang="en-US" dirty="0"/>
              <a:t>Between </a:t>
            </a:r>
          </a:p>
          <a:p>
            <a:pPr lvl="1"/>
            <a:r>
              <a:rPr lang="en-US" dirty="0"/>
              <a:t>You and the engineers who will deploy and maintain your models.</a:t>
            </a:r>
          </a:p>
          <a:p>
            <a:pPr lvl="1"/>
            <a:r>
              <a:rPr lang="en-US" dirty="0"/>
              <a:t>You and other Data Scientists who will interact with and maintain your code.</a:t>
            </a:r>
          </a:p>
          <a:p>
            <a:pPr lvl="1"/>
            <a:r>
              <a:rPr lang="en-US" dirty="0"/>
              <a:t>You and your bosses/company leadership/whomever you will communicate results to.</a:t>
            </a:r>
          </a:p>
          <a:p>
            <a:pPr lvl="1"/>
            <a:r>
              <a:rPr lang="en-US" dirty="0"/>
              <a:t>You and yourself, months from now, when you will need to revisit this code.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0F534C-26EB-AB4A-8AC9-E4A995CF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34849-6A55-8E42-A46C-940FF16A7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92000" y="5048584"/>
            <a:ext cx="11099137" cy="47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8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6E679F-4184-5C48-86E7-D71AEA38F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873" y="3206751"/>
            <a:ext cx="8792678" cy="9832412"/>
          </a:xfrm>
        </p:spPr>
        <p:txBody>
          <a:bodyPr/>
          <a:lstStyle/>
          <a:p>
            <a:r>
              <a:rPr lang="en-US" dirty="0"/>
              <a:t>The ultimate goal of all Data Science is </a:t>
            </a:r>
            <a:r>
              <a:rPr lang="en-US" b="1" dirty="0"/>
              <a:t>communication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800" dirty="0"/>
              <a:t>Good code </a:t>
            </a:r>
            <a:r>
              <a:rPr lang="en-US" sz="4800" i="1" dirty="0"/>
              <a:t>isn’t</a:t>
            </a:r>
            <a:r>
              <a:rPr lang="en-US" sz="4800" dirty="0"/>
              <a:t> written for a computer to run.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Good code </a:t>
            </a:r>
            <a:r>
              <a:rPr lang="en-US" sz="4800" i="1" dirty="0"/>
              <a:t>is</a:t>
            </a:r>
            <a:r>
              <a:rPr lang="en-US" sz="4800" dirty="0"/>
              <a:t> written for other people to understand.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0F534C-26EB-AB4A-8AC9-E4A995CF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34849-6A55-8E42-A46C-940FF16A7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92000" y="5048584"/>
            <a:ext cx="11099137" cy="47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6E7D-7E01-854A-A990-65DE45852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How</a:t>
            </a:r>
            <a:r>
              <a:rPr lang="en-US" dirty="0"/>
              <a:t> do we write good code?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25ADA-E73D-C747-BC17-781C38C528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60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4235-4078-5143-A1D1-90BF089F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write good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C9DE-8822-D94D-88BC-09D2094A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style guide. </a:t>
            </a:r>
          </a:p>
          <a:p>
            <a:pPr lvl="1"/>
            <a:r>
              <a:rPr lang="en-US" dirty="0"/>
              <a:t>Seriously, click on one of the links below and read. Refer back to it.</a:t>
            </a:r>
          </a:p>
          <a:p>
            <a:pPr lvl="1"/>
            <a:r>
              <a:rPr lang="en-US" dirty="0"/>
              <a:t>Recommended: </a:t>
            </a:r>
            <a:r>
              <a:rPr lang="en-US" dirty="0">
                <a:hlinkClick r:id="rId2"/>
              </a:rPr>
              <a:t>Google Python Style Guide</a:t>
            </a:r>
            <a:endParaRPr lang="en-US" dirty="0"/>
          </a:p>
          <a:p>
            <a:pPr lvl="1"/>
            <a:r>
              <a:rPr lang="en-US" dirty="0"/>
              <a:t>Others</a:t>
            </a:r>
          </a:p>
          <a:p>
            <a:pPr lvl="2"/>
            <a:r>
              <a:rPr lang="en-US" dirty="0">
                <a:hlinkClick r:id="rId3"/>
              </a:rPr>
              <a:t>PEP8</a:t>
            </a:r>
            <a:r>
              <a:rPr lang="en-US" dirty="0"/>
              <a:t>: the official Python Style Guide (not maintained)</a:t>
            </a:r>
          </a:p>
          <a:p>
            <a:pPr lvl="2"/>
            <a:r>
              <a:rPr lang="en-US" dirty="0">
                <a:hlinkClick r:id="rId4"/>
              </a:rPr>
              <a:t>PEP257</a:t>
            </a:r>
            <a:r>
              <a:rPr lang="en-US" dirty="0"/>
              <a:t>: Docstring Style Guide</a:t>
            </a: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4D7E4CED-D16D-5C48-AB5E-D3955BED4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57763" y="3391247"/>
            <a:ext cx="8826574" cy="7068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7C273-4845-8144-A8B1-FEBC4BC1EAB6}"/>
              </a:ext>
            </a:extLst>
          </p:cNvPr>
          <p:cNvSpPr txBox="1"/>
          <p:nvPr/>
        </p:nvSpPr>
        <p:spPr>
          <a:xfrm>
            <a:off x="19122148" y="11202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5"/>
              </a:rPr>
              <a:t>nasa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4235-4078-5143-A1D1-90BF089F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write good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C9DE-8822-D94D-88BC-09D2094A4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9084593" cy="8390962"/>
          </a:xfrm>
        </p:spPr>
        <p:txBody>
          <a:bodyPr/>
          <a:lstStyle/>
          <a:p>
            <a:r>
              <a:rPr lang="en-US" dirty="0"/>
              <a:t>Use a style guide.</a:t>
            </a:r>
          </a:p>
          <a:p>
            <a:r>
              <a:rPr lang="en-US" dirty="0"/>
              <a:t>Use a Linter.</a:t>
            </a:r>
          </a:p>
          <a:p>
            <a:pPr lvl="1"/>
            <a:r>
              <a:rPr lang="en-US" dirty="0"/>
              <a:t>Linters scan your code and mark any problems. It’s like spell check for code. </a:t>
            </a:r>
          </a:p>
          <a:p>
            <a:pPr lvl="1"/>
            <a:r>
              <a:rPr lang="en-US" dirty="0"/>
              <a:t>Great for catching errors as well as style problems.</a:t>
            </a:r>
          </a:p>
          <a:p>
            <a:pPr lvl="1"/>
            <a:r>
              <a:rPr lang="en-US" dirty="0">
                <a:hlinkClick r:id="rId2"/>
              </a:rPr>
              <a:t>Pylint</a:t>
            </a:r>
            <a:r>
              <a:rPr lang="en-US" dirty="0"/>
              <a:t> is recommended by Google Style Guide but there are many others.</a:t>
            </a:r>
          </a:p>
          <a:p>
            <a:pPr lvl="1"/>
            <a:r>
              <a:rPr lang="en-US" dirty="0"/>
              <a:t>Can be run from command line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77F8A-6FE6-7345-84EC-40A962FB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464" y="4433454"/>
            <a:ext cx="14305254" cy="520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1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4235-4078-5143-A1D1-90BF089F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write good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C9DE-8822-D94D-88BC-09D2094A4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9084593" cy="8390962"/>
          </a:xfrm>
        </p:spPr>
        <p:txBody>
          <a:bodyPr/>
          <a:lstStyle/>
          <a:p>
            <a:r>
              <a:rPr lang="en-US" dirty="0"/>
              <a:t>Use a style guide.</a:t>
            </a:r>
          </a:p>
          <a:p>
            <a:r>
              <a:rPr lang="en-US" dirty="0"/>
              <a:t>Use a Linter.</a:t>
            </a:r>
          </a:p>
          <a:p>
            <a:pPr lvl="1"/>
            <a:r>
              <a:rPr lang="en-US" dirty="0"/>
              <a:t>Linters scan your code and mark any problems. It’s like spell check for code. </a:t>
            </a:r>
          </a:p>
          <a:p>
            <a:pPr lvl="1"/>
            <a:r>
              <a:rPr lang="en-US" dirty="0"/>
              <a:t>Great for catching errors as well as style problems.</a:t>
            </a:r>
          </a:p>
          <a:p>
            <a:pPr lvl="1"/>
            <a:r>
              <a:rPr lang="en-US" dirty="0">
                <a:hlinkClick r:id="rId2"/>
              </a:rPr>
              <a:t>Pylint</a:t>
            </a:r>
            <a:r>
              <a:rPr lang="en-US" dirty="0"/>
              <a:t> is recommended by Google Style Guide but there are many others.</a:t>
            </a:r>
          </a:p>
          <a:p>
            <a:pPr lvl="1"/>
            <a:r>
              <a:rPr lang="en-US" dirty="0"/>
              <a:t>Can be run from command line</a:t>
            </a:r>
          </a:p>
          <a:p>
            <a:pPr lvl="1"/>
            <a:r>
              <a:rPr lang="en-US" dirty="0"/>
              <a:t>Find a plug-in for your favorite text editor to get feedback as you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48ED7-0502-004D-89E3-1DCC6C4FC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256" y="5015345"/>
            <a:ext cx="14149779" cy="435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4235-4078-5143-A1D1-90BF089F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write good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5C9DE-8822-D94D-88BC-09D2094A4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2" y="3181351"/>
            <a:ext cx="10345841" cy="8390962"/>
          </a:xfrm>
        </p:spPr>
        <p:txBody>
          <a:bodyPr/>
          <a:lstStyle/>
          <a:p>
            <a:r>
              <a:rPr lang="en-US" dirty="0"/>
              <a:t>Use a style guide.</a:t>
            </a:r>
          </a:p>
          <a:p>
            <a:r>
              <a:rPr lang="en-US" dirty="0"/>
              <a:t>Use a Linter.</a:t>
            </a:r>
          </a:p>
          <a:p>
            <a:r>
              <a:rPr lang="en-US" dirty="0"/>
              <a:t>Use a Beautifier.</a:t>
            </a:r>
          </a:p>
          <a:p>
            <a:pPr lvl="1"/>
            <a:r>
              <a:rPr lang="en-US" dirty="0"/>
              <a:t>A beautifier (aka formatter) automatically makes changes to your code to improve style.</a:t>
            </a:r>
          </a:p>
          <a:p>
            <a:pPr lvl="1"/>
            <a:r>
              <a:rPr lang="en-US" dirty="0"/>
              <a:t>Only makes “safe” changes that will not affect code. You’ll have to rename the variables.</a:t>
            </a:r>
          </a:p>
          <a:p>
            <a:pPr lvl="1"/>
            <a:r>
              <a:rPr lang="en-US" dirty="0"/>
              <a:t>Can be used from command line or as a plug-in.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48414-7940-8C42-9C5B-200737AFF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3713" y="4544291"/>
            <a:ext cx="12983197" cy="38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0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EA3C5-32F3-D549-A431-1DD0CFF2BB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Style Guide Highlights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AFF02-5C1F-4144-8FBC-4D25E5EC23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dig into the Google Style Guide for a second.</a:t>
            </a:r>
          </a:p>
        </p:txBody>
      </p:sp>
    </p:spTree>
    <p:extLst>
      <p:ext uri="{BB962C8B-B14F-4D97-AF65-F5344CB8AC3E}">
        <p14:creationId xmlns:p14="http://schemas.microsoft.com/office/powerpoint/2010/main" val="1079485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AFD281-95CE-E046-826F-690132A165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Docstrings</a:t>
            </a:r>
          </a:p>
          <a:p>
            <a:pPr lvl="1"/>
            <a:r>
              <a:rPr lang="en-US" dirty="0"/>
              <a:t>A function must have a docstring, unless it meets all of the following criteria:</a:t>
            </a:r>
          </a:p>
          <a:p>
            <a:pPr lvl="2"/>
            <a:r>
              <a:rPr lang="en-US" dirty="0"/>
              <a:t>not externally visible</a:t>
            </a:r>
          </a:p>
          <a:p>
            <a:pPr lvl="2"/>
            <a:r>
              <a:rPr lang="en-US" dirty="0"/>
              <a:t>very short</a:t>
            </a:r>
          </a:p>
          <a:p>
            <a:pPr lvl="2"/>
            <a:r>
              <a:rPr lang="en-US" dirty="0"/>
              <a:t>obvious</a:t>
            </a:r>
          </a:p>
          <a:p>
            <a:pPr lvl="1"/>
            <a:r>
              <a:rPr lang="en-US" dirty="0"/>
              <a:t>Python tools automatically use the docstrings you write for custom functions.</a:t>
            </a:r>
          </a:p>
          <a:p>
            <a:pPr lvl="2"/>
            <a:r>
              <a:rPr lang="en-US" dirty="0"/>
              <a:t>Shift-tab in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7EC3DC-0404-6D49-9907-EF400E2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 Highlights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9ECDE-CC09-8047-B46C-A30394428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8242" y="2236933"/>
            <a:ext cx="12637885" cy="859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2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D9932-D1B9-BE47-9017-850ABE002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5" y="669897"/>
            <a:ext cx="8001000" cy="122306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AFD281-95CE-E046-826F-690132A165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Docstrings</a:t>
            </a:r>
          </a:p>
          <a:p>
            <a:r>
              <a:rPr lang="en-US" dirty="0"/>
              <a:t>Inline comments</a:t>
            </a:r>
          </a:p>
          <a:p>
            <a:pPr lvl="1"/>
            <a:r>
              <a:rPr lang="en-US" u="sng" dirty="0"/>
              <a:t>Do</a:t>
            </a:r>
            <a:r>
              <a:rPr lang="en-US" dirty="0"/>
              <a:t>: Explain tricky parts of the code. If you’ll have to explain it at the next </a:t>
            </a:r>
            <a:r>
              <a:rPr lang="en-US" dirty="0">
                <a:hlinkClick r:id="rId2"/>
              </a:rPr>
              <a:t>code review</a:t>
            </a:r>
            <a:r>
              <a:rPr lang="en-US" dirty="0"/>
              <a:t>, use a comment now.</a:t>
            </a:r>
          </a:p>
          <a:p>
            <a:pPr lvl="1"/>
            <a:r>
              <a:rPr lang="en-US" u="sng" dirty="0"/>
              <a:t>Don’t</a:t>
            </a:r>
            <a:r>
              <a:rPr lang="en-US" dirty="0"/>
              <a:t>: describe the code. Assume the person reading the code knows Python (though not what you're trying to do) better than you do.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7EC3DC-0404-6D49-9907-EF400E2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 Highlights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9B483-B903-9349-BC99-AC473BC77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326" y="2849994"/>
            <a:ext cx="12681709" cy="2996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E07B8-C0C4-3F47-B573-B8E81BE7E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6325" y="7357519"/>
            <a:ext cx="12681710" cy="102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4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AFD281-95CE-E046-826F-690132A165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Docstrings</a:t>
            </a:r>
          </a:p>
          <a:p>
            <a:r>
              <a:rPr lang="en-US" dirty="0"/>
              <a:t>Inline comments</a:t>
            </a:r>
          </a:p>
          <a:p>
            <a:r>
              <a:rPr lang="en-US" dirty="0"/>
              <a:t>Good code </a:t>
            </a:r>
            <a:r>
              <a:rPr lang="en-US" u="sng" dirty="0"/>
              <a:t>speaks for itself</a:t>
            </a:r>
          </a:p>
          <a:p>
            <a:pPr lvl="1"/>
            <a:r>
              <a:rPr lang="en-US" dirty="0"/>
              <a:t>No need to write separate documentation.</a:t>
            </a:r>
          </a:p>
          <a:p>
            <a:pPr lvl="1"/>
            <a:r>
              <a:rPr lang="en-US" dirty="0"/>
              <a:t>No need to for author to explain what’s going on.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7EC3DC-0404-6D49-9907-EF400E2E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 Highlights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15108496-DFFA-514E-9840-008FE8447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345" y="3206751"/>
            <a:ext cx="6991793" cy="7309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2ECB61-F99E-FC49-870E-B79D8F8FF385}"/>
              </a:ext>
            </a:extLst>
          </p:cNvPr>
          <p:cNvSpPr txBox="1"/>
          <p:nvPr/>
        </p:nvSpPr>
        <p:spPr>
          <a:xfrm>
            <a:off x="16707089" y="11075153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domain</a:t>
            </a:r>
          </a:p>
        </p:txBody>
      </p:sp>
    </p:spTree>
    <p:extLst>
      <p:ext uri="{BB962C8B-B14F-4D97-AF65-F5344CB8AC3E}">
        <p14:creationId xmlns:p14="http://schemas.microsoft.com/office/powerpoint/2010/main" val="307426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FFFB-5108-A545-9923-0F08EF934A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Style in the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DAD18-C989-D74F-9E95-16738FBC5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3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E5BF-7350-0242-ADD5-0DBFA880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Style in the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7B61-7A8D-3F42-BFD8-2E9189C8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4279892" cy="8390962"/>
          </a:xfrm>
        </p:spPr>
        <p:txBody>
          <a:bodyPr/>
          <a:lstStyle/>
          <a:p>
            <a:r>
              <a:rPr lang="en-US" dirty="0" err="1"/>
              <a:t>Jupyter</a:t>
            </a:r>
            <a:endParaRPr lang="en-US" dirty="0"/>
          </a:p>
          <a:p>
            <a:pPr lvl="1"/>
            <a:r>
              <a:rPr lang="en-US" dirty="0" err="1"/>
              <a:t>Jupyter</a:t>
            </a:r>
            <a:r>
              <a:rPr lang="en-US" dirty="0"/>
              <a:t> is our main tool for teaching and sharing code.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makes it difficult to use code style tools.</a:t>
            </a:r>
          </a:p>
          <a:p>
            <a:pPr lvl="1"/>
            <a:r>
              <a:rPr lang="en-US" dirty="0"/>
              <a:t>Recommendations:</a:t>
            </a:r>
          </a:p>
          <a:p>
            <a:pPr lvl="2"/>
            <a:r>
              <a:rPr lang="en-US" dirty="0" err="1"/>
              <a:t>Pylint</a:t>
            </a:r>
            <a:r>
              <a:rPr lang="en-US" dirty="0"/>
              <a:t> doesn’t work, though </a:t>
            </a:r>
            <a:r>
              <a:rPr lang="en-US" dirty="0">
                <a:hlinkClick r:id="rId2"/>
              </a:rPr>
              <a:t>nblint</a:t>
            </a:r>
            <a:r>
              <a:rPr lang="en-US" dirty="0"/>
              <a:t> is a command line stand in.</a:t>
            </a:r>
          </a:p>
          <a:p>
            <a:pPr lvl="2"/>
            <a:r>
              <a:rPr lang="en-US" dirty="0">
                <a:hlinkClick r:id="rId3"/>
              </a:rPr>
              <a:t>Jupyter extensions</a:t>
            </a:r>
            <a:r>
              <a:rPr lang="en-US" dirty="0"/>
              <a:t> includes two beautifiers.</a:t>
            </a: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E341070F-A21B-954F-8393-802E042B4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7763" y="3391247"/>
            <a:ext cx="8826574" cy="7068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D4BB8-E5F1-904D-9307-6C9B056297C6}"/>
              </a:ext>
            </a:extLst>
          </p:cNvPr>
          <p:cNvSpPr txBox="1"/>
          <p:nvPr/>
        </p:nvSpPr>
        <p:spPr>
          <a:xfrm>
            <a:off x="19122148" y="11202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4"/>
              </a:rPr>
              <a:t>nasa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18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E5BF-7350-0242-ADD5-0DBFA880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Style in the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7B61-7A8D-3F42-BFD8-2E9189C8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14279892" cy="8390962"/>
          </a:xfrm>
        </p:spPr>
        <p:txBody>
          <a:bodyPr/>
          <a:lstStyle/>
          <a:p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vs External code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Jupyter</a:t>
            </a:r>
            <a:r>
              <a:rPr lang="en-US" dirty="0"/>
              <a:t> for tying together a workflow in an an easy to read format.</a:t>
            </a:r>
          </a:p>
          <a:p>
            <a:pPr lvl="1"/>
            <a:r>
              <a:rPr lang="en-US" dirty="0"/>
              <a:t>Use external code for writing complex functions that you will call from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341070F-A21B-954F-8393-802E042B4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763" y="3391247"/>
            <a:ext cx="8826574" cy="7068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D4BB8-E5F1-904D-9307-6C9B056297C6}"/>
              </a:ext>
            </a:extLst>
          </p:cNvPr>
          <p:cNvSpPr txBox="1"/>
          <p:nvPr/>
        </p:nvSpPr>
        <p:spPr>
          <a:xfrm>
            <a:off x="19122148" y="11202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2"/>
              </a:rPr>
              <a:t>nasa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5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E5BF-7350-0242-ADD5-0DBFA880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Style in the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7B61-7A8D-3F42-BFD8-2E9189C8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8005726" cy="8390962"/>
          </a:xfrm>
        </p:spPr>
        <p:txBody>
          <a:bodyPr/>
          <a:lstStyle/>
          <a:p>
            <a:r>
              <a:rPr lang="en-US" dirty="0" err="1"/>
              <a:t>Jupyter</a:t>
            </a: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vs External code</a:t>
            </a:r>
          </a:p>
          <a:p>
            <a:r>
              <a:rPr lang="en-US" dirty="0"/>
              <a:t>External code</a:t>
            </a:r>
          </a:p>
          <a:p>
            <a:pPr lvl="1"/>
            <a:r>
              <a:rPr lang="en-US" dirty="0"/>
              <a:t>If a function you’re writing is &gt; 10 lines, consider breaking it out into an external .</a:t>
            </a:r>
            <a:r>
              <a:rPr lang="en-US" dirty="0" err="1"/>
              <a:t>py</a:t>
            </a:r>
            <a:r>
              <a:rPr lang="en-US" dirty="0"/>
              <a:t> file.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DE5DF-ABF8-6E4C-85B4-85A546F0A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597" y="3181351"/>
            <a:ext cx="14822531" cy="51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41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E5BF-7350-0242-ADD5-0DBFA880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Style in the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7B61-7A8D-3F42-BFD8-2E9189C8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1" y="3181351"/>
            <a:ext cx="8005726" cy="8390962"/>
          </a:xfrm>
        </p:spPr>
        <p:txBody>
          <a:bodyPr/>
          <a:lstStyle/>
          <a:p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External code</a:t>
            </a:r>
          </a:p>
          <a:p>
            <a:pPr lvl="1"/>
            <a:r>
              <a:rPr lang="en-US" dirty="0"/>
              <a:t>If a function you’re writing is &gt; 10 lines, consider breaking it out into an external .</a:t>
            </a:r>
            <a:r>
              <a:rPr lang="en-US" dirty="0" err="1"/>
              <a:t>py</a:t>
            </a:r>
            <a:r>
              <a:rPr lang="en-US" dirty="0"/>
              <a:t> file.</a:t>
            </a:r>
          </a:p>
          <a:p>
            <a:pPr lvl="1"/>
            <a:r>
              <a:rPr lang="en-US" dirty="0"/>
              <a:t>Then you can import it to your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18EFB-65FE-2E49-B636-28CB4914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85" y="4267200"/>
            <a:ext cx="9907637" cy="43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95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7AD9-5D87-444B-AE9C-65F8373A0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Write good 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8344-6C4E-5D47-97B3-0F8BFA6D4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69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8409-F8ED-5C49-97E0-ACB11AF6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good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75845-CEC2-A140-B90A-90707F5E0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Code is for communication</a:t>
            </a:r>
          </a:p>
          <a:p>
            <a:r>
              <a:rPr lang="en-US" sz="7200" dirty="0"/>
              <a:t>Use a style guide and style tools</a:t>
            </a:r>
          </a:p>
          <a:p>
            <a:r>
              <a:rPr lang="en-US" sz="7200" dirty="0"/>
              <a:t>Find a balance between </a:t>
            </a:r>
            <a:r>
              <a:rPr lang="en-US" sz="7200" dirty="0" err="1"/>
              <a:t>Jupyter</a:t>
            </a:r>
            <a:r>
              <a:rPr lang="en-US" sz="7200" dirty="0"/>
              <a:t> and external code</a:t>
            </a:r>
          </a:p>
          <a:p>
            <a:r>
              <a:rPr lang="en-US" sz="7200" dirty="0"/>
              <a:t>Good code speaks for itself</a:t>
            </a:r>
          </a:p>
        </p:txBody>
      </p:sp>
    </p:spTree>
    <p:extLst>
      <p:ext uri="{BB962C8B-B14F-4D97-AF65-F5344CB8AC3E}">
        <p14:creationId xmlns:p14="http://schemas.microsoft.com/office/powerpoint/2010/main" val="142275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BEAB-A032-AB47-82E4-33E2C53AF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1992" y="4076396"/>
            <a:ext cx="17651316" cy="4535976"/>
          </a:xfrm>
        </p:spPr>
        <p:txBody>
          <a:bodyPr anchor="b"/>
          <a:lstStyle/>
          <a:p>
            <a:r>
              <a:rPr lang="en-US" sz="9600" dirty="0"/>
              <a:t>Why should you care?</a:t>
            </a:r>
            <a:br>
              <a:rPr lang="en-US" sz="9600" dirty="0"/>
            </a:br>
            <a:r>
              <a:rPr lang="en-US" sz="9600" dirty="0"/>
              <a:t>An example.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6CABB5-0DF0-F446-A73E-3238E2611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7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FA8BC-E503-E14A-92B2-A143B308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181" y="5079409"/>
            <a:ext cx="16229638" cy="35571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7ACC75-8D07-6E4F-8CED-13B87D19098C}"/>
              </a:ext>
            </a:extLst>
          </p:cNvPr>
          <p:cNvSpPr txBox="1"/>
          <p:nvPr/>
        </p:nvSpPr>
        <p:spPr>
          <a:xfrm>
            <a:off x="10115372" y="2317898"/>
            <a:ext cx="415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“Here! I’ve solved it.”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64778-06D9-AE4A-8795-E42E1209277A}"/>
              </a:ext>
            </a:extLst>
          </p:cNvPr>
          <p:cNvSpPr txBox="1"/>
          <p:nvPr/>
        </p:nvSpPr>
        <p:spPr>
          <a:xfrm>
            <a:off x="11081758" y="11679607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Rosetta Code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72167-2BC5-1A4C-8B47-D220CC8B2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76" y="4345909"/>
            <a:ext cx="11868447" cy="503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59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5A0B0C-1BE2-1346-BD5D-72B7065326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does this function work?</a:t>
            </a:r>
          </a:p>
          <a:p>
            <a:pPr lvl="1"/>
            <a:r>
              <a:rPr lang="en-US" sz="3600" dirty="0"/>
              <a:t>What are those less-than signs doing??</a:t>
            </a:r>
          </a:p>
          <a:p>
            <a:pPr lvl="1"/>
            <a:r>
              <a:rPr lang="en-US" sz="3600" dirty="0"/>
              <a:t>What does the variable 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3600" dirty="0"/>
              <a:t> do?</a:t>
            </a:r>
          </a:p>
          <a:p>
            <a:pPr lvl="1"/>
            <a:r>
              <a:rPr lang="en-US" sz="3600" dirty="0"/>
              <a:t>What kinds of input can it take?</a:t>
            </a:r>
          </a:p>
          <a:p>
            <a:pPr lvl="1"/>
            <a:r>
              <a:rPr lang="en-US" sz="3600" dirty="0"/>
              <a:t>What kinds of output does it produce?</a:t>
            </a:r>
          </a:p>
          <a:p>
            <a:r>
              <a:rPr lang="en-US" sz="4000" dirty="0"/>
              <a:t>What if we needed to modify this function somehow?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37F5B2-24EC-534C-85EF-B5968C92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48ECB-EA04-F246-B63D-076F988D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078" y="4885427"/>
            <a:ext cx="11868447" cy="503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6E679F-4184-5C48-86E7-D71AEA38F4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ultimate goal of all Data Science is </a:t>
            </a:r>
            <a:r>
              <a:rPr lang="en-US" b="1" dirty="0"/>
              <a:t>communication</a:t>
            </a:r>
            <a:r>
              <a:rPr lang="en-US" dirty="0"/>
              <a:t>.</a:t>
            </a:r>
          </a:p>
          <a:p>
            <a:r>
              <a:rPr lang="en-US" dirty="0"/>
              <a:t>This doesn’t mean that all Data Science achieves that goal.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0F534C-26EB-AB4A-8AC9-E4A995CF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34849-6A55-8E42-A46C-940FF16A7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92000" y="5048584"/>
            <a:ext cx="11099137" cy="47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37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6E679F-4184-5C48-86E7-D71AEA38F4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ultimate goal of all Data Science is </a:t>
            </a:r>
            <a:r>
              <a:rPr lang="en-US" b="1" dirty="0"/>
              <a:t>communication</a:t>
            </a:r>
            <a:r>
              <a:rPr lang="en-US" dirty="0"/>
              <a:t>.</a:t>
            </a:r>
          </a:p>
          <a:p>
            <a:r>
              <a:rPr lang="en-US" dirty="0"/>
              <a:t>Between </a:t>
            </a:r>
          </a:p>
          <a:p>
            <a:pPr lvl="1"/>
            <a:r>
              <a:rPr lang="en-US" dirty="0"/>
              <a:t>You and the engineers who will deploy and maintain your models.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0F534C-26EB-AB4A-8AC9-E4A995CF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34849-6A55-8E42-A46C-940FF16A7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92000" y="5048584"/>
            <a:ext cx="11099137" cy="47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4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6E679F-4184-5C48-86E7-D71AEA38F4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ultimate goal of all Data Science is </a:t>
            </a:r>
            <a:r>
              <a:rPr lang="en-US" b="1" dirty="0"/>
              <a:t>communication</a:t>
            </a:r>
            <a:r>
              <a:rPr lang="en-US" dirty="0"/>
              <a:t>.</a:t>
            </a:r>
          </a:p>
          <a:p>
            <a:r>
              <a:rPr lang="en-US" dirty="0"/>
              <a:t>Between </a:t>
            </a:r>
          </a:p>
          <a:p>
            <a:pPr lvl="1"/>
            <a:r>
              <a:rPr lang="en-US" dirty="0"/>
              <a:t>You and the engineers who will deploy and maintain your models.</a:t>
            </a:r>
          </a:p>
          <a:p>
            <a:pPr lvl="1"/>
            <a:r>
              <a:rPr lang="en-US" dirty="0"/>
              <a:t>You and other Data Scientists who will interact with and maintain your code.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0F534C-26EB-AB4A-8AC9-E4A995CF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34849-6A55-8E42-A46C-940FF16A7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92000" y="5048584"/>
            <a:ext cx="11099137" cy="47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73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is-Theme-Blue">
  <a:themeElements>
    <a:clrScheme name="Custom 3">
      <a:dk1>
        <a:srgbClr val="000000"/>
      </a:dk1>
      <a:lt1>
        <a:srgbClr val="FFFFFF"/>
      </a:lt1>
      <a:dk2>
        <a:srgbClr val="454551"/>
      </a:dk2>
      <a:lt2>
        <a:srgbClr val="797979"/>
      </a:lt2>
      <a:accent1>
        <a:srgbClr val="EC138B"/>
      </a:accent1>
      <a:accent2>
        <a:srgbClr val="ED3167"/>
      </a:accent2>
      <a:accent3>
        <a:srgbClr val="359ED8"/>
      </a:accent3>
      <a:accent4>
        <a:srgbClr val="255E83"/>
      </a:accent4>
      <a:accent5>
        <a:srgbClr val="B7315B"/>
      </a:accent5>
      <a:accent6>
        <a:srgbClr val="253C6F"/>
      </a:accent6>
      <a:hlink>
        <a:srgbClr val="EC138B"/>
      </a:hlink>
      <a:folHlink>
        <a:srgbClr val="255E83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is-Theme-Blue" id="{AB517FF4-72BC-B148-96D3-6A568DCF586A}" vid="{8DDE9D8D-76A7-EA48-9D29-2EA9BAC67F38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Metis-Theme-Blue</Template>
  <TotalTime>8687</TotalTime>
  <Words>895</Words>
  <Application>Microsoft Macintosh PowerPoint</Application>
  <PresentationFormat>Custom</PresentationFormat>
  <Paragraphs>125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Courier New</vt:lpstr>
      <vt:lpstr>Gill Sans MT</vt:lpstr>
      <vt:lpstr>Helvetica Neue</vt:lpstr>
      <vt:lpstr>Wingdings 3</vt:lpstr>
      <vt:lpstr>Metis-Theme-Blue</vt:lpstr>
      <vt:lpstr>Write good code</vt:lpstr>
      <vt:lpstr>PowerPoint Presentation</vt:lpstr>
      <vt:lpstr>Why should you care? An example.</vt:lpstr>
      <vt:lpstr>PowerPoint Presentation</vt:lpstr>
      <vt:lpstr>PowerPoint Presentation</vt:lpstr>
      <vt:lpstr>PowerPoint Presentation</vt:lpstr>
      <vt:lpstr>Why should you care?</vt:lpstr>
      <vt:lpstr>Why should you care?</vt:lpstr>
      <vt:lpstr>Why should you care?</vt:lpstr>
      <vt:lpstr>Why should you care?</vt:lpstr>
      <vt:lpstr>Why should you care?</vt:lpstr>
      <vt:lpstr>Why should you care?</vt:lpstr>
      <vt:lpstr>How do we write good code?</vt:lpstr>
      <vt:lpstr>How do we write good code?</vt:lpstr>
      <vt:lpstr>How do we write good code?</vt:lpstr>
      <vt:lpstr>How do we write good code?</vt:lpstr>
      <vt:lpstr>How do we write good code?</vt:lpstr>
      <vt:lpstr>Style Guide Highlights</vt:lpstr>
      <vt:lpstr>Style Guide Highlights</vt:lpstr>
      <vt:lpstr>Style Guide Highlights</vt:lpstr>
      <vt:lpstr>Style Guide Highlights</vt:lpstr>
      <vt:lpstr>Code Style in the Bootcamp</vt:lpstr>
      <vt:lpstr>Code Style in the Bootcamp</vt:lpstr>
      <vt:lpstr>Code Style in the Bootcamp</vt:lpstr>
      <vt:lpstr>Code Style in the Bootcamp</vt:lpstr>
      <vt:lpstr>Code Style in the Bootcamp</vt:lpstr>
      <vt:lpstr>Write good code</vt:lpstr>
      <vt:lpstr>Write good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craftsmanship</dc:title>
  <cp:lastModifiedBy>Sophie Searcy</cp:lastModifiedBy>
  <cp:revision>24</cp:revision>
  <cp:lastPrinted>2019-02-03T16:24:04Z</cp:lastPrinted>
  <dcterms:modified xsi:type="dcterms:W3CDTF">2019-02-03T16:24:06Z</dcterms:modified>
</cp:coreProperties>
</file>